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3" roundtripDataSignature="AMtx7mj98Mztw3KHrlk1sNnbogqMPjuM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3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ca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d9850ff8b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5d9850ff8b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d9850ff8b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5d9850ff8b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d9850ff8b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5d9850ff8b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d9850ff8b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5d9850ff8b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d9850ff8b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5d9850ff8b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d9850ff8b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5d9850ff8b_0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d9850ff8b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5d9850ff8b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d9850ff8b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5d9850ff8b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d9850ff8b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5d9850ff8b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d9850ff8b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5d9850ff8b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d9850ff8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35d9850ff8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d9850ff8b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5d9850ff8b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d9850ff8b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5d9850ff8b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d9850ff8b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5d9850ff8b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d9850ff8b_0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5d9850ff8b_0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d9850ff8b_0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5d9850ff8b_0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d9850ff8b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5d9850ff8b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d9850ff8b_0_3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5d9850ff8b_0_3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d9850ff8b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5d9850ff8b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d9850ff8b_0_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5d9850ff8b_0_4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d9850ff8b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5d9850ff8b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d9850ff8b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d9850ff8b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5d9850ff8b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d9850ff8b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5d9850ff8b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d9850ff8b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5d9850ff8b_0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d9850ff8b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5d9850ff8b_0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d9850ff8b_0_4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5d9850ff8b_0_4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d9850ff8b_0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5d9850ff8b_0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d9850ff8b_0_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5d9850ff8b_0_4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d9850ff8b_0_4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5d9850ff8b_0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d9850ff8b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5d9850ff8b_0_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d9850ff8b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5d9850ff8b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d9850ff8b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5d9850ff8b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d9850ff8b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5d9850ff8b_0_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d9850ff8b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5d9850ff8b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d9850ff8b_0_5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5d9850ff8b_0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d9850ff8b_0_5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5d9850ff8b_0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5d9850ff8b_0_5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5d9850ff8b_0_5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d9850ff8b_0_5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35d9850ff8b_0_5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d9850ff8b_0_5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5d9850ff8b_0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d9850ff8b_0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5d9850ff8b_0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d9850ff8b_0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5d9850ff8b_0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d9850ff8b_0_5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5d9850ff8b_0_5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d9850ff8b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5d9850ff8b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d9850ff8b_0_5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5d9850ff8b_0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d9850ff8b_0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5d9850ff8b_0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d9850ff8b_0_5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35d9850ff8b_0_5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d9850ff8b_0_6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5d9850ff8b_0_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d9850ff8b_0_6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35d9850ff8b_0_6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d9850ff8b_0_6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35d9850ff8b_0_6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d9850ff8b_0_6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35d9850ff8b_0_6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d9850ff8b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5d9850ff8b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1" name="Google Shape;21;p10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0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DABD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1E3E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1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1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1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1E3E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2"/>
          <p:cNvSpPr txBox="1"/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1E3E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3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" type="body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2" type="body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1E3E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4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3" type="body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4"/>
          <p:cNvSpPr txBox="1"/>
          <p:nvPr>
            <p:ph idx="4" type="body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1E3E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BBC9C9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1E3E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1E3E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/>
          <p:nvPr>
            <p:ph idx="2" type="pic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/>
          </a:blip>
          <a:srcRect b="-1" l="0" r="-1" t="1108"/>
          <a:stretch/>
        </p:blipFill>
        <p:spPr>
          <a:xfrm>
            <a:off x="20" y="10"/>
            <a:ext cx="866849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/>
          <p:nvPr/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 txBox="1"/>
          <p:nvPr>
            <p:ph type="ctrTitle"/>
          </p:nvPr>
        </p:nvSpPr>
        <p:spPr>
          <a:xfrm>
            <a:off x="7848600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ca-ES" sz="4800"/>
              <a:t>Enginyeria del Software</a:t>
            </a:r>
            <a:endParaRPr/>
          </a:p>
        </p:txBody>
      </p:sp>
      <p:sp>
        <p:nvSpPr>
          <p:cNvPr id="111" name="Google Shape;111;p1"/>
          <p:cNvSpPr/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/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ABDBD"/>
          </a:solidFill>
          <a:ln cap="flat" cmpd="sng" w="9525">
            <a:solidFill>
              <a:srgbClr val="DABD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7848600" y="4872922"/>
            <a:ext cx="4023360" cy="1359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ca-ES" sz="14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Pràctiques: Grup </a:t>
            </a:r>
            <a:r>
              <a:rPr lang="ca-ES">
                <a:solidFill>
                  <a:schemeClr val="dk1"/>
                </a:solidFill>
                <a:highlight>
                  <a:srgbClr val="FFFF00"/>
                </a:highlight>
              </a:rPr>
              <a:t>412_05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ca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04: Diagrama de Classes, Diagrames de Seqüencia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850ff8b_0_259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87" name="Google Shape;187;g35d9850ff8b_0_259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35d9850ff8b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950" y="0"/>
            <a:ext cx="67768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d9850ff8b_0_266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94" name="Google Shape;194;g35d9850ff8b_0_266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35d9850ff8b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550" y="0"/>
            <a:ext cx="69954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d9850ff8b_0_272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Gestionar compte</a:t>
            </a:r>
            <a:endParaRPr/>
          </a:p>
        </p:txBody>
      </p:sp>
      <p:sp>
        <p:nvSpPr>
          <p:cNvPr id="201" name="Google Shape;201;g35d9850ff8b_0_272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02" name="Google Shape;202;g35d9850ff8b_0_272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35d9850ff8b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950" y="1186725"/>
            <a:ext cx="7276475" cy="553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d9850ff8b_0_278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Gestionar compte</a:t>
            </a:r>
            <a:endParaRPr/>
          </a:p>
        </p:txBody>
      </p:sp>
      <p:sp>
        <p:nvSpPr>
          <p:cNvPr id="209" name="Google Shape;209;g35d9850ff8b_0_278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10" name="Google Shape;210;g35d9850ff8b_0_278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35d9850ff8b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250" y="1296050"/>
            <a:ext cx="7791775" cy="5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d9850ff8b_0_284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17" name="Google Shape;217;g35d9850ff8b_0_284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35d9850ff8b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900" y="0"/>
            <a:ext cx="89941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d9850ff8b_0_290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24" name="Google Shape;224;g35d9850ff8b_0_290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35d9850ff8b_0_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400" y="0"/>
            <a:ext cx="7198400" cy="6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d9850ff8b_0_296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Valorar Comanda</a:t>
            </a:r>
            <a:endParaRPr/>
          </a:p>
        </p:txBody>
      </p:sp>
      <p:sp>
        <p:nvSpPr>
          <p:cNvPr id="231" name="Google Shape;231;g35d9850ff8b_0_296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32" name="Google Shape;232;g35d9850ff8b_0_296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35d9850ff8b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100" y="1233575"/>
            <a:ext cx="6870500" cy="54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d9850ff8b_0_302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39" name="Google Shape;239;g35d9850ff8b_0_302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35d9850ff8b_0_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475" y="0"/>
            <a:ext cx="6589425" cy="672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d9850ff8b_0_308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Crear Xat Privat </a:t>
            </a:r>
            <a:endParaRPr/>
          </a:p>
        </p:txBody>
      </p:sp>
      <p:sp>
        <p:nvSpPr>
          <p:cNvPr id="246" name="Google Shape;246;g35d9850ff8b_0_308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47" name="Google Shape;247;g35d9850ff8b_0_308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5d9850ff8b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400" y="1296050"/>
            <a:ext cx="6877012" cy="5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d9850ff8b_0_314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54" name="Google Shape;254;g35d9850ff8b_0_314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35d9850ff8b_0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175" y="0"/>
            <a:ext cx="7135950" cy="672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d9850ff8b_0_6"/>
          <p:cNvSpPr txBox="1"/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Composició de l’equip </a:t>
            </a:r>
            <a:endParaRPr/>
          </a:p>
        </p:txBody>
      </p:sp>
      <p:sp>
        <p:nvSpPr>
          <p:cNvPr id="119" name="Google Shape;119;g35d9850ff8b_0_6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120" name="Google Shape;120;g35d9850ff8b_0_6" title="foto 1.jpg"/>
          <p:cNvPicPr preferRelativeResize="0"/>
          <p:nvPr/>
        </p:nvPicPr>
        <p:blipFill rotWithShape="1">
          <a:blip r:embed="rId3">
            <a:alphaModFix/>
          </a:blip>
          <a:srcRect b="12523" l="0" r="0" t="12530"/>
          <a:stretch/>
        </p:blipFill>
        <p:spPr>
          <a:xfrm>
            <a:off x="1474305" y="2312505"/>
            <a:ext cx="1209260" cy="120925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5d9850ff8b_0_6"/>
          <p:cNvSpPr txBox="1"/>
          <p:nvPr/>
        </p:nvSpPr>
        <p:spPr>
          <a:xfrm>
            <a:off x="941049" y="3673931"/>
            <a:ext cx="23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 Galvany Pardo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35d9850ff8b_0_6" title="WhatsApp Image 2025-03-17 at 11.10.50.jpeg"/>
          <p:cNvPicPr preferRelativeResize="0"/>
          <p:nvPr/>
        </p:nvPicPr>
        <p:blipFill rotWithShape="1">
          <a:blip r:embed="rId4">
            <a:alphaModFix/>
          </a:blip>
          <a:srcRect b="12490" l="36085" r="0" t="24584"/>
          <a:stretch/>
        </p:blipFill>
        <p:spPr>
          <a:xfrm>
            <a:off x="4493709" y="2327351"/>
            <a:ext cx="898641" cy="117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5d9850ff8b_0_6"/>
          <p:cNvSpPr txBox="1"/>
          <p:nvPr/>
        </p:nvSpPr>
        <p:spPr>
          <a:xfrm>
            <a:off x="3603300" y="3673925"/>
            <a:ext cx="258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José Furelos Del Moral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 Master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35d9850ff8b_0_6"/>
          <p:cNvSpPr txBox="1"/>
          <p:nvPr/>
        </p:nvSpPr>
        <p:spPr>
          <a:xfrm>
            <a:off x="881050" y="5799050"/>
            <a:ext cx="243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Iago Fàbrega Fiallega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35d9850ff8b_0_6"/>
          <p:cNvSpPr txBox="1"/>
          <p:nvPr/>
        </p:nvSpPr>
        <p:spPr>
          <a:xfrm>
            <a:off x="3408525" y="5799050"/>
            <a:ext cx="306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Adam El Haddad Chemlal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35d9850ff8b_0_6" title="20240819_121318.jpg"/>
          <p:cNvPicPr preferRelativeResize="0"/>
          <p:nvPr/>
        </p:nvPicPr>
        <p:blipFill rotWithShape="1">
          <a:blip r:embed="rId5">
            <a:alphaModFix/>
          </a:blip>
          <a:srcRect b="26700" l="0" r="0" t="20025"/>
          <a:stretch/>
        </p:blipFill>
        <p:spPr>
          <a:xfrm>
            <a:off x="1474300" y="4487588"/>
            <a:ext cx="1209275" cy="11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5d9850ff8b_0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5825" y="4487600"/>
            <a:ext cx="968917" cy="12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d9850ff8b_0_320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Proposar plats </a:t>
            </a:r>
            <a:endParaRPr/>
          </a:p>
        </p:txBody>
      </p:sp>
      <p:sp>
        <p:nvSpPr>
          <p:cNvPr id="261" name="Google Shape;261;g35d9850ff8b_0_320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62" name="Google Shape;262;g35d9850ff8b_0_320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35d9850ff8b_0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775" y="1296050"/>
            <a:ext cx="6683124" cy="5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d9850ff8b_0_326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69" name="Google Shape;269;g35d9850ff8b_0_326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35d9850ff8b_0_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150" y="0"/>
            <a:ext cx="9103400" cy="6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d9850ff8b_0_332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Consultar comandes anteriors</a:t>
            </a:r>
            <a:endParaRPr/>
          </a:p>
        </p:txBody>
      </p:sp>
      <p:sp>
        <p:nvSpPr>
          <p:cNvPr id="276" name="Google Shape;276;g35d9850ff8b_0_332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77" name="Google Shape;277;g35d9850ff8b_0_332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g35d9850ff8b_0_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00" y="1296050"/>
            <a:ext cx="6823649" cy="542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d9850ff8b_0_338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84" name="Google Shape;284;g35d9850ff8b_0_338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g35d9850ff8b_0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00" y="0"/>
            <a:ext cx="6979800" cy="6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d9850ff8b_0_344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Repetir comanda </a:t>
            </a:r>
            <a:endParaRPr/>
          </a:p>
        </p:txBody>
      </p:sp>
      <p:sp>
        <p:nvSpPr>
          <p:cNvPr id="291" name="Google Shape;291;g35d9850ff8b_0_344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92" name="Google Shape;292;g35d9850ff8b_0_344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35d9850ff8b_0_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00" y="1296050"/>
            <a:ext cx="6698725" cy="54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d9850ff8b_0_350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299" name="Google Shape;299;g35d9850ff8b_0_350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35d9850ff8b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900" y="171750"/>
            <a:ext cx="9525001" cy="62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d9850ff8b_0_356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Demanar comanda </a:t>
            </a:r>
            <a:endParaRPr/>
          </a:p>
        </p:txBody>
      </p:sp>
      <p:sp>
        <p:nvSpPr>
          <p:cNvPr id="306" name="Google Shape;306;g35d9850ff8b_0_356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07" name="Google Shape;307;g35d9850ff8b_0_356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g35d9850ff8b_0_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00" y="1046200"/>
            <a:ext cx="7135950" cy="57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d9850ff8b_0_387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14" name="Google Shape;314;g35d9850ff8b_0_387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g35d9850ff8b_0_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0"/>
            <a:ext cx="8322674" cy="6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d9850ff8b_0_468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21" name="Google Shape;321;g35d9850ff8b_0_468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35d9850ff8b_0_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175" y="0"/>
            <a:ext cx="7807374" cy="6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d9850ff8b_0_393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Reservar comanda</a:t>
            </a:r>
            <a:endParaRPr/>
          </a:p>
        </p:txBody>
      </p:sp>
      <p:sp>
        <p:nvSpPr>
          <p:cNvPr id="328" name="Google Shape;328;g35d9850ff8b_0_393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29" name="Google Shape;329;g35d9850ff8b_0_393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35d9850ff8b_0_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925" y="1296050"/>
            <a:ext cx="6776800" cy="5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d9850ff8b_0_113"/>
          <p:cNvSpPr txBox="1"/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5d9850ff8b_0_113"/>
          <p:cNvSpPr txBox="1"/>
          <p:nvPr>
            <p:ph idx="1" type="body"/>
          </p:nvPr>
        </p:nvSpPr>
        <p:spPr>
          <a:xfrm>
            <a:off x="1115568" y="2478024"/>
            <a:ext cx="10168200" cy="369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5d9850ff8b_0_113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pic>
        <p:nvPicPr>
          <p:cNvPr id="136" name="Google Shape;136;g35d9850ff8b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d9850ff8b_0_399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36" name="Google Shape;336;g35d9850ff8b_0_399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g35d9850ff8b_0_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450" y="109300"/>
            <a:ext cx="9072175" cy="64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d9850ff8b_0_405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Pagar comanda</a:t>
            </a:r>
            <a:endParaRPr/>
          </a:p>
        </p:txBody>
      </p:sp>
      <p:sp>
        <p:nvSpPr>
          <p:cNvPr id="343" name="Google Shape;343;g35d9850ff8b_0_405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44" name="Google Shape;344;g35d9850ff8b_0_405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g35d9850ff8b_0_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950" y="1296050"/>
            <a:ext cx="6886101" cy="5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d9850ff8b_0_411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51" name="Google Shape;351;g35d9850ff8b_0_411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g35d9850ff8b_0_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50" y="0"/>
            <a:ext cx="8806726" cy="6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d9850ff8b_0_417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Consultar temps d’entrega </a:t>
            </a:r>
            <a:endParaRPr/>
          </a:p>
        </p:txBody>
      </p:sp>
      <p:sp>
        <p:nvSpPr>
          <p:cNvPr id="358" name="Google Shape;358;g35d9850ff8b_0_417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59" name="Google Shape;359;g35d9850ff8b_0_417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35d9850ff8b_0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400" y="1296050"/>
            <a:ext cx="6698725" cy="542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d9850ff8b_0_423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66" name="Google Shape;366;g35d9850ff8b_0_423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35d9850ff8b_0_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0"/>
            <a:ext cx="8463200" cy="672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d9850ff8b_0_429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Seguir el progrés d’enviament</a:t>
            </a:r>
            <a:endParaRPr/>
          </a:p>
        </p:txBody>
      </p:sp>
      <p:sp>
        <p:nvSpPr>
          <p:cNvPr id="373" name="Google Shape;373;g35d9850ff8b_0_429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74" name="Google Shape;374;g35d9850ff8b_0_429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g35d9850ff8b_0_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325" y="1296050"/>
            <a:ext cx="6808025" cy="54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d9850ff8b_0_435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81" name="Google Shape;381;g35d9850ff8b_0_435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35d9850ff8b_0_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484050"/>
            <a:ext cx="10305725" cy="52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d9850ff8b_0_441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Consultar plats / menus</a:t>
            </a:r>
            <a:endParaRPr/>
          </a:p>
        </p:txBody>
      </p:sp>
      <p:sp>
        <p:nvSpPr>
          <p:cNvPr id="388" name="Google Shape;388;g35d9850ff8b_0_441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89" name="Google Shape;389;g35d9850ff8b_0_441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g35d9850ff8b_0_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725" y="1296050"/>
            <a:ext cx="7167175" cy="54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d9850ff8b_0_447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396" name="Google Shape;396;g35d9850ff8b_0_447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g35d9850ff8b_0_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25" y="109300"/>
            <a:ext cx="10227674" cy="65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d9850ff8b_0_453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Filtrar per restriccions </a:t>
            </a:r>
            <a:endParaRPr/>
          </a:p>
        </p:txBody>
      </p:sp>
      <p:sp>
        <p:nvSpPr>
          <p:cNvPr id="403" name="Google Shape;403;g35d9850ff8b_0_453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04" name="Google Shape;404;g35d9850ff8b_0_453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g35d9850ff8b_0_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400" y="1296050"/>
            <a:ext cx="6761200" cy="54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Tasques fetes al sprint</a:t>
            </a:r>
            <a:endParaRPr/>
          </a:p>
        </p:txBody>
      </p:sp>
      <p:sp>
        <p:nvSpPr>
          <p:cNvPr id="142" name="Google Shape;142;p3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428603" y="2198728"/>
            <a:ext cx="10020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1: </a:t>
            </a:r>
            <a:r>
              <a:rPr lang="ca-ES" sz="1800">
                <a:solidFill>
                  <a:schemeClr val="dk1"/>
                </a:solidFill>
              </a:rPr>
              <a:t>Planificació(Adam)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2: </a:t>
            </a:r>
            <a:r>
              <a:rPr lang="ca-ES" sz="1800">
                <a:solidFill>
                  <a:schemeClr val="dk1"/>
                </a:solidFill>
              </a:rPr>
              <a:t>Creación Trello, GitHub…(Adam)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3: Corrección especificaciones Cas </a:t>
            </a:r>
            <a:r>
              <a:rPr lang="ca-ES" sz="1800">
                <a:solidFill>
                  <a:schemeClr val="dk1"/>
                </a:solidFill>
              </a:rPr>
              <a:t>d'Ús</a:t>
            </a:r>
            <a:r>
              <a:rPr lang="ca-ES" sz="1800">
                <a:solidFill>
                  <a:schemeClr val="dk1"/>
                </a:solidFill>
              </a:rPr>
              <a:t>(Adam)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4: Diagrama de clases final(José)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5: Diagrama Gestionar compte </a:t>
            </a:r>
            <a:r>
              <a:rPr lang="ca-ES" sz="1800">
                <a:solidFill>
                  <a:schemeClr val="dk1"/>
                </a:solidFill>
              </a:rPr>
              <a:t>(Adam)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6: Diagrama Valorar comanda (</a:t>
            </a:r>
            <a:r>
              <a:rPr lang="ca-ES" sz="1800">
                <a:solidFill>
                  <a:schemeClr val="dk1"/>
                </a:solidFill>
              </a:rPr>
              <a:t>Adam</a:t>
            </a:r>
            <a:r>
              <a:rPr lang="ca-ES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7: Diagrama Crear xat privat (Adam)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8: Diagrama Proposar plats (Adam)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9: Diagrama Consultar comandes anteriors (Adam)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10: Diagrama Repetir comanda (</a:t>
            </a:r>
            <a:r>
              <a:rPr lang="ca-ES" sz="1800">
                <a:solidFill>
                  <a:schemeClr val="dk1"/>
                </a:solidFill>
              </a:rPr>
              <a:t>Adam</a:t>
            </a:r>
            <a:r>
              <a:rPr lang="ca-ES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11: Diagrama Demanar comanda (Iago)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12: Diagrama Reservar comanda (Iago)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13: Diagrama Pagar comanda (Iago)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14: Diagrama Consultar temps d’entrega (</a:t>
            </a:r>
            <a:r>
              <a:rPr lang="ca-ES" sz="1800">
                <a:solidFill>
                  <a:schemeClr val="dk1"/>
                </a:solidFill>
              </a:rPr>
              <a:t>(Iago</a:t>
            </a:r>
            <a:r>
              <a:rPr lang="ca-ES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d9850ff8b_0_459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11" name="Google Shape;411;g35d9850ff8b_0_459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g35d9850ff8b_0_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225" y="218600"/>
            <a:ext cx="9906474" cy="61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d9850ff8b_0_497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Modificar recepta</a:t>
            </a:r>
            <a:endParaRPr/>
          </a:p>
        </p:txBody>
      </p:sp>
      <p:sp>
        <p:nvSpPr>
          <p:cNvPr id="418" name="Google Shape;418;g35d9850ff8b_0_497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19" name="Google Shape;419;g35d9850ff8b_0_497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g35d9850ff8b_0_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50" y="1296050"/>
            <a:ext cx="7057850" cy="5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d9850ff8b_0_503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26" name="Google Shape;426;g35d9850ff8b_0_503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g35d9850ff8b_0_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200" y="312300"/>
            <a:ext cx="8353900" cy="60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d9850ff8b_0_509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 Consultar ingredients i al·lergens </a:t>
            </a:r>
            <a:endParaRPr/>
          </a:p>
        </p:txBody>
      </p:sp>
      <p:sp>
        <p:nvSpPr>
          <p:cNvPr id="433" name="Google Shape;433;g35d9850ff8b_0_509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34" name="Google Shape;434;g35d9850ff8b_0_509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g35d9850ff8b_0_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650" y="1296050"/>
            <a:ext cx="6761174" cy="5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d9850ff8b_0_515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41" name="Google Shape;441;g35d9850ff8b_0_515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g35d9850ff8b_0_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075" y="156150"/>
            <a:ext cx="9431301" cy="64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d9850ff8b_0_521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Mostrar posició repartidor</a:t>
            </a:r>
            <a:endParaRPr/>
          </a:p>
        </p:txBody>
      </p:sp>
      <p:sp>
        <p:nvSpPr>
          <p:cNvPr id="448" name="Google Shape;448;g35d9850ff8b_0_521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49" name="Google Shape;449;g35d9850ff8b_0_521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g35d9850ff8b_0_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175" y="1296050"/>
            <a:ext cx="6386425" cy="54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d9850ff8b_0_527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56" name="Google Shape;456;g35d9850ff8b_0_527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g35d9850ff8b_0_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375" y="78075"/>
            <a:ext cx="8916025" cy="66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d9850ff8b_0_533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Realitzar ingrés</a:t>
            </a:r>
            <a:endParaRPr/>
          </a:p>
        </p:txBody>
      </p:sp>
      <p:sp>
        <p:nvSpPr>
          <p:cNvPr id="463" name="Google Shape;463;g35d9850ff8b_0_533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64" name="Google Shape;464;g35d9850ff8b_0_533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35d9850ff8b_0_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325" y="1296050"/>
            <a:ext cx="7323325" cy="5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d9850ff8b_0_539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71" name="Google Shape;471;g35d9850ff8b_0_539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g35d9850ff8b_0_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600" y="156150"/>
            <a:ext cx="8931626" cy="64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5d9850ff8b_0_563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Acceptar comanda </a:t>
            </a:r>
            <a:endParaRPr/>
          </a:p>
        </p:txBody>
      </p:sp>
      <p:sp>
        <p:nvSpPr>
          <p:cNvPr id="478" name="Google Shape;478;g35d9850ff8b_0_563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79" name="Google Shape;479;g35d9850ff8b_0_563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g35d9850ff8b_0_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650" y="1296050"/>
            <a:ext cx="7120325" cy="5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d9850ff8b_0_137"/>
          <p:cNvSpPr txBox="1"/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Tasques fetes al sprint</a:t>
            </a:r>
            <a:endParaRPr/>
          </a:p>
        </p:txBody>
      </p:sp>
      <p:sp>
        <p:nvSpPr>
          <p:cNvPr id="149" name="Google Shape;149;g35d9850ff8b_0_137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50" name="Google Shape;150;g35d9850ff8b_0_137"/>
          <p:cNvSpPr txBox="1"/>
          <p:nvPr/>
        </p:nvSpPr>
        <p:spPr>
          <a:xfrm>
            <a:off x="428603" y="2198728"/>
            <a:ext cx="100209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15: </a:t>
            </a:r>
            <a:r>
              <a:rPr lang="ca-ES" sz="1800">
                <a:solidFill>
                  <a:schemeClr val="dk1"/>
                </a:solidFill>
              </a:rPr>
              <a:t>Diagrama Seguir el progres d’enviament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(Marc)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16: </a:t>
            </a:r>
            <a:r>
              <a:rPr lang="ca-ES" sz="1800">
                <a:solidFill>
                  <a:schemeClr val="dk1"/>
                </a:solidFill>
              </a:rPr>
              <a:t>Diagrama Consultar plats/menus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(Marc)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17: </a:t>
            </a:r>
            <a:r>
              <a:rPr lang="ca-ES" sz="1800">
                <a:solidFill>
                  <a:schemeClr val="dk1"/>
                </a:solidFill>
              </a:rPr>
              <a:t>Diagrama Filtrar per restriccions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(Marc)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18: </a:t>
            </a:r>
            <a:r>
              <a:rPr lang="ca-ES" sz="1800">
                <a:solidFill>
                  <a:schemeClr val="dk1"/>
                </a:solidFill>
              </a:rPr>
              <a:t>Diagrama Modificar recepta 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(Marc)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19: </a:t>
            </a:r>
            <a:r>
              <a:rPr lang="ca-ES" sz="1800">
                <a:solidFill>
                  <a:schemeClr val="dk1"/>
                </a:solidFill>
              </a:rPr>
              <a:t>Diagrama Consultar ingredients i al·lèrgens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(Marc)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20: </a:t>
            </a:r>
            <a:r>
              <a:rPr lang="ca-ES" sz="1800">
                <a:solidFill>
                  <a:schemeClr val="dk1"/>
                </a:solidFill>
              </a:rPr>
              <a:t>Diagrama Mostrar posició repartidor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ca-ES" sz="1800">
                <a:solidFill>
                  <a:schemeClr val="dk1"/>
                </a:solidFill>
              </a:rPr>
              <a:t>Marc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21: </a:t>
            </a:r>
            <a:r>
              <a:rPr lang="ca-ES" sz="1800">
                <a:solidFill>
                  <a:schemeClr val="dk1"/>
                </a:solidFill>
              </a:rPr>
              <a:t>Diagrama Realitzar ingres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(Iago)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22: </a:t>
            </a:r>
            <a:r>
              <a:rPr lang="ca-ES" sz="1800">
                <a:solidFill>
                  <a:schemeClr val="dk1"/>
                </a:solidFill>
              </a:rPr>
              <a:t>Diagrama Aceptar comanda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ca-ES" sz="1800">
                <a:solidFill>
                  <a:schemeClr val="dk1"/>
                </a:solidFill>
              </a:rPr>
              <a:t>Iago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23: </a:t>
            </a:r>
            <a:r>
              <a:rPr lang="ca-ES" sz="1800">
                <a:solidFill>
                  <a:schemeClr val="dk1"/>
                </a:solidFill>
              </a:rPr>
              <a:t>Diagrama Indicar disponibilitat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(Adam)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24: </a:t>
            </a:r>
            <a:r>
              <a:rPr lang="ca-ES" sz="1800">
                <a:solidFill>
                  <a:schemeClr val="dk1"/>
                </a:solidFill>
              </a:rPr>
              <a:t>Diagrama Realitzar enviament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(Adam)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25: </a:t>
            </a:r>
            <a:r>
              <a:rPr lang="ca-ES" sz="1800">
                <a:solidFill>
                  <a:schemeClr val="dk1"/>
                </a:solidFill>
              </a:rPr>
              <a:t>Diagrama Accedir a plats proposats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ca-ES" sz="1800">
                <a:solidFill>
                  <a:schemeClr val="dk1"/>
                </a:solidFill>
              </a:rPr>
              <a:t>Adam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Tasca 26: </a:t>
            </a:r>
            <a:r>
              <a:rPr lang="ca-ES" sz="1800">
                <a:solidFill>
                  <a:schemeClr val="dk1"/>
                </a:solidFill>
              </a:rPr>
              <a:t>Burndown chart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ca-ES" sz="1800">
                <a:solidFill>
                  <a:schemeClr val="dk1"/>
                </a:solidFill>
              </a:rPr>
              <a:t>Iago</a:t>
            </a:r>
            <a:r>
              <a:rPr b="0" i="0" lang="ca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a-ES" sz="1800">
                <a:solidFill>
                  <a:schemeClr val="dk1"/>
                </a:solidFill>
              </a:rPr>
              <a:t>Tasca 27: Presentació (Adam)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d9850ff8b_0_584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86" name="Google Shape;486;g35d9850ff8b_0_584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g35d9850ff8b_0_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275" y="0"/>
            <a:ext cx="8791125" cy="6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d9850ff8b_0_590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Indicar disponibilitat</a:t>
            </a:r>
            <a:endParaRPr/>
          </a:p>
        </p:txBody>
      </p:sp>
      <p:sp>
        <p:nvSpPr>
          <p:cNvPr id="493" name="Google Shape;493;g35d9850ff8b_0_590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494" name="Google Shape;494;g35d9850ff8b_0_590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g35d9850ff8b_0_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250" y="1296050"/>
            <a:ext cx="7401399" cy="535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d9850ff8b_0_596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01" name="Google Shape;501;g35d9850ff8b_0_596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g35d9850ff8b_0_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600" y="0"/>
            <a:ext cx="9212699" cy="6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5d9850ff8b_0_608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Realitzar enviament</a:t>
            </a:r>
            <a:endParaRPr/>
          </a:p>
        </p:txBody>
      </p:sp>
      <p:sp>
        <p:nvSpPr>
          <p:cNvPr id="508" name="Google Shape;508;g35d9850ff8b_0_608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09" name="Google Shape;509;g35d9850ff8b_0_608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g35d9850ff8b_0_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400" y="1296050"/>
            <a:ext cx="7151576" cy="5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d9850ff8b_0_614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16" name="Google Shape;516;g35d9850ff8b_0_614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35d9850ff8b_0_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775" y="0"/>
            <a:ext cx="7370175" cy="678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d9850ff8b_0_620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Accedir a plats proposats</a:t>
            </a:r>
            <a:endParaRPr/>
          </a:p>
        </p:txBody>
      </p:sp>
      <p:sp>
        <p:nvSpPr>
          <p:cNvPr id="523" name="Google Shape;523;g35d9850ff8b_0_620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24" name="Google Shape;524;g35d9850ff8b_0_620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g35d9850ff8b_0_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325" y="1296050"/>
            <a:ext cx="7510701" cy="5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d9850ff8b_0_626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31" name="Google Shape;531;g35d9850ff8b_0_626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g35d9850ff8b_0_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575" y="109300"/>
            <a:ext cx="8385126" cy="62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"/>
          <p:cNvSpPr txBox="1"/>
          <p:nvPr>
            <p:ph type="title"/>
          </p:nvPr>
        </p:nvSpPr>
        <p:spPr>
          <a:xfrm>
            <a:off x="1115575" y="234226"/>
            <a:ext cx="101682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Burn-down chart</a:t>
            </a:r>
            <a:endParaRPr/>
          </a:p>
        </p:txBody>
      </p:sp>
      <p:sp>
        <p:nvSpPr>
          <p:cNvPr id="538" name="Google Shape;538;p7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539" name="Google Shape;539;p7"/>
          <p:cNvSpPr txBox="1"/>
          <p:nvPr/>
        </p:nvSpPr>
        <p:spPr>
          <a:xfrm>
            <a:off x="428603" y="2198728"/>
            <a:ext cx="112660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7"/>
          <p:cNvPicPr preferRelativeResize="0"/>
          <p:nvPr/>
        </p:nvPicPr>
        <p:blipFill rotWithShape="1">
          <a:blip r:embed="rId3">
            <a:alphaModFix/>
          </a:blip>
          <a:srcRect b="12418" l="0" r="-2511" t="0"/>
          <a:stretch/>
        </p:blipFill>
        <p:spPr>
          <a:xfrm>
            <a:off x="428600" y="1436550"/>
            <a:ext cx="11191901" cy="51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8"/>
          <p:cNvPicPr preferRelativeResize="0"/>
          <p:nvPr/>
        </p:nvPicPr>
        <p:blipFill rotWithShape="1">
          <a:blip r:embed="rId3">
            <a:alphaModFix/>
          </a:blip>
          <a:srcRect b="-1" l="0" r="-1" t="1108"/>
          <a:stretch/>
        </p:blipFill>
        <p:spPr>
          <a:xfrm>
            <a:off x="20" y="10"/>
            <a:ext cx="866849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"/>
          <p:cNvSpPr/>
          <p:nvPr/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"/>
          <p:cNvSpPr txBox="1"/>
          <p:nvPr>
            <p:ph type="ctrTitle"/>
          </p:nvPr>
        </p:nvSpPr>
        <p:spPr>
          <a:xfrm>
            <a:off x="7848600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ca-ES" sz="4800"/>
              <a:t>Enginyeria del Software</a:t>
            </a:r>
            <a:endParaRPr/>
          </a:p>
        </p:txBody>
      </p:sp>
      <p:sp>
        <p:nvSpPr>
          <p:cNvPr id="549" name="Google Shape;549;p8"/>
          <p:cNvSpPr/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8"/>
          <p:cNvSpPr/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ABDBD"/>
          </a:solidFill>
          <a:ln cap="flat" cmpd="sng" w="9525">
            <a:solidFill>
              <a:srgbClr val="DABD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8"/>
          <p:cNvSpPr txBox="1"/>
          <p:nvPr/>
        </p:nvSpPr>
        <p:spPr>
          <a:xfrm>
            <a:off x="7848600" y="4872922"/>
            <a:ext cx="4023360" cy="1359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a-ES" sz="14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Pràctiques: Grup </a:t>
            </a:r>
            <a:r>
              <a:rPr lang="ca-ES">
                <a:solidFill>
                  <a:schemeClr val="dk1"/>
                </a:solidFill>
                <a:highlight>
                  <a:srgbClr val="FFFF00"/>
                </a:highlight>
              </a:rPr>
              <a:t>412_05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a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04: Diagrama de Classes, Diagrames de Seqüencia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Diagrama Classes final</a:t>
            </a:r>
            <a:endParaRPr/>
          </a:p>
        </p:txBody>
      </p:sp>
      <p:sp>
        <p:nvSpPr>
          <p:cNvPr id="156" name="Google Shape;156;p4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428603" y="2198728"/>
            <a:ext cx="1002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4" title="Diagrama de clases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074"/>
            <a:ext cx="11920926" cy="66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>
            <p:ph type="title"/>
          </p:nvPr>
        </p:nvSpPr>
        <p:spPr>
          <a:xfrm>
            <a:off x="1115575" y="548674"/>
            <a:ext cx="10473600" cy="54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 sz="4900"/>
              <a:t>Diagrames de Seqüencia</a:t>
            </a:r>
            <a:endParaRPr sz="4900"/>
          </a:p>
        </p:txBody>
      </p:sp>
      <p:sp>
        <p:nvSpPr>
          <p:cNvPr id="164" name="Google Shape;164;p5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428603" y="2198728"/>
            <a:ext cx="1126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d9850ff8b_0_251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Registrar-se</a:t>
            </a:r>
            <a:endParaRPr/>
          </a:p>
        </p:txBody>
      </p:sp>
      <p:sp>
        <p:nvSpPr>
          <p:cNvPr id="171" name="Google Shape;171;g35d9850ff8b_0_251"/>
          <p:cNvSpPr txBox="1"/>
          <p:nvPr>
            <p:ph idx="12" type="sldNum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72" name="Google Shape;172;g35d9850ff8b_0_251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35d9850ff8b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150" y="1197575"/>
            <a:ext cx="7354550" cy="552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/>
          <p:nvPr>
            <p:ph type="title"/>
          </p:nvPr>
        </p:nvSpPr>
        <p:spPr>
          <a:xfrm>
            <a:off x="1115575" y="359150"/>
            <a:ext cx="1016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ca-ES"/>
              <a:t>Registrar-se</a:t>
            </a:r>
            <a:endParaRPr/>
          </a:p>
        </p:txBody>
      </p:sp>
      <p:sp>
        <p:nvSpPr>
          <p:cNvPr id="179" name="Google Shape;179;p6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428603" y="2198728"/>
            <a:ext cx="1126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475" y="1748850"/>
            <a:ext cx="6877350" cy="49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ccentBoxVTI">
  <a:themeElements>
    <a:clrScheme name="AnalogousFromRegularSeedRightStep">
      <a:dk1>
        <a:srgbClr val="000000"/>
      </a:dk1>
      <a:lt1>
        <a:srgbClr val="FFFFFF"/>
      </a:lt1>
      <a:dk2>
        <a:srgbClr val="412426"/>
      </a:dk2>
      <a:lt2>
        <a:srgbClr val="E2E8E8"/>
      </a:lt2>
      <a:accent1>
        <a:srgbClr val="C34D54"/>
      </a:accent1>
      <a:accent2>
        <a:srgbClr val="B1643B"/>
      </a:accent2>
      <a:accent3>
        <a:srgbClr val="BBA149"/>
      </a:accent3>
      <a:accent4>
        <a:srgbClr val="98AD39"/>
      </a:accent4>
      <a:accent5>
        <a:srgbClr val="72B346"/>
      </a:accent5>
      <a:accent6>
        <a:srgbClr val="3BB13D"/>
      </a:accent6>
      <a:hlink>
        <a:srgbClr val="3092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2023-02-10T08:32:17Z</dcterms:created>
  <dc:creator>Jorge Bernal del Nozal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0x01010063BD3DC6F0E81D4FA56575A4B7B24AF5</vt:lpwstr>
  </property>
  <property fmtid="{D5CDD505-2E9C-101B-9397-08002B2CF9AE}" pid="3" name="Order">
    <vt:r8>1700.0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</Properties>
</file>